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8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7" r:id="rId18"/>
    <p:sldId id="265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2" r:id="rId28"/>
    <p:sldId id="304" r:id="rId29"/>
    <p:sldId id="293" r:id="rId30"/>
    <p:sldId id="294" r:id="rId31"/>
    <p:sldId id="331" r:id="rId32"/>
    <p:sldId id="295" r:id="rId33"/>
    <p:sldId id="296" r:id="rId34"/>
    <p:sldId id="297" r:id="rId35"/>
    <p:sldId id="298" r:id="rId36"/>
    <p:sldId id="306" r:id="rId37"/>
    <p:sldId id="311" r:id="rId38"/>
    <p:sldId id="299" r:id="rId39"/>
    <p:sldId id="310" r:id="rId40"/>
    <p:sldId id="301" r:id="rId41"/>
    <p:sldId id="303" r:id="rId42"/>
    <p:sldId id="307" r:id="rId43"/>
    <p:sldId id="308" r:id="rId44"/>
    <p:sldId id="309" r:id="rId45"/>
    <p:sldId id="291" r:id="rId46"/>
    <p:sldId id="292" r:id="rId47"/>
    <p:sldId id="26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75" r:id="rId56"/>
    <p:sldId id="305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3" r:id="rId75"/>
    <p:sldId id="334" r:id="rId76"/>
    <p:sldId id="332" r:id="rId77"/>
    <p:sldId id="335" r:id="rId78"/>
    <p:sldId id="337" r:id="rId79"/>
    <p:sldId id="338" r:id="rId80"/>
    <p:sldId id="336" r:id="rId81"/>
    <p:sldId id="340" r:id="rId82"/>
    <p:sldId id="339" r:id="rId83"/>
    <p:sldId id="344" r:id="rId84"/>
    <p:sldId id="345" r:id="rId85"/>
    <p:sldId id="341" r:id="rId86"/>
    <p:sldId id="343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6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77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37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5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33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41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416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77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5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9035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745971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 bağlantı tipleri: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" y="4368220"/>
            <a:ext cx="4452258" cy="2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875498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477217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867" y="3174685"/>
            <a:ext cx="845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tr-TR" sz="1600" dirty="0" err="1" smtClean="0">
                <a:solidFill>
                  <a:srgbClr val="FF0000"/>
                </a:solidFill>
              </a:rPr>
              <a:t>What</a:t>
            </a:r>
            <a:r>
              <a:rPr lang="tr-TR" sz="1600" dirty="0" smtClean="0">
                <a:solidFill>
                  <a:srgbClr val="FF0000"/>
                </a:solidFill>
              </a:rPr>
              <a:t> is </a:t>
            </a:r>
            <a:r>
              <a:rPr lang="tr-TR" sz="1600" dirty="0" err="1" smtClean="0">
                <a:solidFill>
                  <a:srgbClr val="FF0000"/>
                </a:solidFill>
              </a:rPr>
              <a:t>the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likelihood</a:t>
            </a:r>
            <a:r>
              <a:rPr lang="tr-TR" sz="1600" dirty="0" smtClean="0">
                <a:solidFill>
                  <a:srgbClr val="FF0000"/>
                </a:solidFill>
              </a:rPr>
              <a:t> of a </a:t>
            </a:r>
            <a:r>
              <a:rPr lang="tr-TR" sz="1600" dirty="0" err="1" smtClean="0">
                <a:solidFill>
                  <a:srgbClr val="FF0000"/>
                </a:solidFill>
              </a:rPr>
              <a:t>complete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module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fault</a:t>
            </a:r>
            <a:r>
              <a:rPr lang="tr-TR" sz="1600" dirty="0" smtClean="0">
                <a:solidFill>
                  <a:srgbClr val="FF0000"/>
                </a:solidFill>
              </a:rPr>
              <a:t>? Control </a:t>
            </a:r>
            <a:r>
              <a:rPr lang="tr-TR" sz="1600" dirty="0" err="1" smtClean="0">
                <a:solidFill>
                  <a:srgbClr val="FF0000"/>
                </a:solidFill>
              </a:rPr>
              <a:t>circuit</a:t>
            </a:r>
            <a:r>
              <a:rPr lang="tr-TR" sz="1600" dirty="0" smtClean="0">
                <a:solidFill>
                  <a:srgbClr val="FF0000"/>
                </a:solidFill>
              </a:rPr>
              <a:t> mesela.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FF0000"/>
                </a:solidFill>
              </a:rPr>
              <a:t>yapmıyoruz?’un</a:t>
            </a:r>
            <a:r>
              <a:rPr lang="tr-TR" sz="1600" dirty="0" smtClean="0">
                <a:solidFill>
                  <a:srgbClr val="FF0000"/>
                </a:solidFill>
              </a:rPr>
              <a:t> cevabını verecek.</a:t>
            </a:r>
          </a:p>
        </p:txBody>
      </p:sp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Transistor </a:t>
            </a:r>
            <a:r>
              <a:rPr lang="tr-TR" dirty="0" err="1" smtClean="0">
                <a:solidFill>
                  <a:srgbClr val="002060"/>
                </a:solidFill>
              </a:rPr>
              <a:t>open-circuit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Transistor </a:t>
            </a:r>
            <a:r>
              <a:rPr lang="tr-TR" dirty="0" err="1" smtClean="0">
                <a:solidFill>
                  <a:srgbClr val="002060"/>
                </a:solidFill>
              </a:rPr>
              <a:t>open-circuit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324" y="5052771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3" y="640665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190298" y="4209393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463997"/>
            <a:ext cx="38115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3"/>
            <a:ext cx="5470500" cy="4102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489020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3372" y="1162800"/>
            <a:ext cx="2822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tüm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komponentlerin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4690958"/>
            <a:ext cx="8643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77636"/>
            <a:ext cx="6093372" cy="35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316588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5342213" cy="40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feasibility.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factor.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forces.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losses.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subharmonics.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phases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2" y="2250329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2" y="1262056"/>
            <a:ext cx="25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gcd</a:t>
            </a:r>
            <a:r>
              <a:rPr lang="en-US" dirty="0">
                <a:solidFill>
                  <a:srgbClr val="002060"/>
                </a:solidFill>
              </a:rPr>
              <a:t>(2p,Q) &gt; </a:t>
            </a:r>
            <a:r>
              <a:rPr lang="en-US" dirty="0" smtClean="0">
                <a:solidFill>
                  <a:srgbClr val="002060"/>
                </a:solidFill>
              </a:rPr>
              <a:t>1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Periodicity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724862"/>
            <a:ext cx="1811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>
                <a:solidFill>
                  <a:srgbClr val="002060"/>
                </a:solidFill>
              </a:rPr>
              <a:t>It</a:t>
            </a:r>
            <a:r>
              <a:rPr lang="tr-TR" dirty="0" smtClean="0">
                <a:solidFill>
                  <a:srgbClr val="002060"/>
                </a:solidFill>
              </a:rPr>
              <a:t> is 4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Np = </a:t>
            </a:r>
            <a:r>
              <a:rPr lang="en-US" dirty="0" smtClean="0">
                <a:solidFill>
                  <a:srgbClr val="002060"/>
                </a:solidFill>
              </a:rPr>
              <a:t>2p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(2p,Q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err="1" smtClean="0">
                <a:solidFill>
                  <a:srgbClr val="002060"/>
                </a:solidFill>
              </a:rPr>
              <a:t>It</a:t>
            </a:r>
            <a:r>
              <a:rPr lang="tr-TR" dirty="0" smtClean="0">
                <a:solidFill>
                  <a:srgbClr val="002060"/>
                </a:solidFill>
              </a:rPr>
              <a:t> is 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met.</a:t>
            </a:r>
          </a:p>
        </p:txBody>
      </p:sp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ildiğimiz 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473367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865414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026025"/>
            <a:ext cx="829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solidFill>
                  <a:srgbClr val="002060"/>
                </a:solidFill>
              </a:rPr>
              <a:t>Application </a:t>
            </a:r>
            <a:r>
              <a:rPr lang="tr-TR" b="1" dirty="0" err="1" smtClean="0">
                <a:solidFill>
                  <a:srgbClr val="002060"/>
                </a:solidFill>
              </a:rPr>
              <a:t>specifications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tr-TR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Corner or base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torque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output power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power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Unom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voltage (RMS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Inom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current (</a:t>
            </a:r>
            <a:r>
              <a:rPr lang="en-US" dirty="0" smtClean="0">
                <a:solidFill>
                  <a:srgbClr val="002060"/>
                </a:solidFill>
              </a:rPr>
              <a:t>RMS)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Imax </a:t>
            </a:r>
            <a:r>
              <a:rPr lang="en-US" dirty="0">
                <a:solidFill>
                  <a:srgbClr val="002060"/>
                </a:solidFill>
              </a:rPr>
              <a:t>- Maximum phase current during temporary service (</a:t>
            </a:r>
            <a:r>
              <a:rPr lang="en-US" dirty="0" smtClean="0">
                <a:solidFill>
                  <a:srgbClr val="002060"/>
                </a:solidFill>
              </a:rPr>
              <a:t>RMS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883" y="4152164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</a:t>
            </a:r>
            <a:r>
              <a:rPr lang="tr-TR" b="1" dirty="0" err="1" smtClean="0">
                <a:solidFill>
                  <a:srgbClr val="FF0000"/>
                </a:solidFill>
              </a:rPr>
              <a:t>base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torque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vs</a:t>
            </a:r>
            <a:r>
              <a:rPr lang="tr-TR" b="1" dirty="0" smtClean="0">
                <a:solidFill>
                  <a:srgbClr val="FF0000"/>
                </a:solidFill>
              </a:rPr>
              <a:t> biz bunları düşünmedik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202598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Initial </a:t>
            </a:r>
            <a:r>
              <a:rPr lang="en-US" b="1" dirty="0" smtClean="0">
                <a:solidFill>
                  <a:srgbClr val="002060"/>
                </a:solidFill>
              </a:rPr>
              <a:t>data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- Electric loading or linear current density [A/m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Bagap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Air-gap flux density due to the </a:t>
            </a:r>
            <a:r>
              <a:rPr lang="en-US" dirty="0" smtClean="0">
                <a:solidFill>
                  <a:srgbClr val="002060"/>
                </a:solidFill>
              </a:rPr>
              <a:t>magnets </a:t>
            </a:r>
            <a:r>
              <a:rPr lang="en-US" dirty="0">
                <a:solidFill>
                  <a:srgbClr val="002060"/>
                </a:solidFill>
              </a:rPr>
              <a:t>(peak value of the main harmonic)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Bt</a:t>
            </a:r>
            <a:r>
              <a:rPr lang="en-US" dirty="0" smtClean="0">
                <a:solidFill>
                  <a:srgbClr val="002060"/>
                </a:solidFill>
              </a:rPr>
              <a:t>- </a:t>
            </a:r>
            <a:r>
              <a:rPr lang="en-US" dirty="0">
                <a:solidFill>
                  <a:srgbClr val="002060"/>
                </a:solidFill>
              </a:rPr>
              <a:t>Stator tooth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Rotor yoke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Stator yoke flux density (peak value) [T].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 - Air-gap thickness [m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j </a:t>
            </a:r>
            <a:r>
              <a:rPr lang="en-US" dirty="0">
                <a:solidFill>
                  <a:srgbClr val="002060"/>
                </a:solidFill>
              </a:rPr>
              <a:t>- Slot current density [A/m2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αPM </a:t>
            </a:r>
            <a:r>
              <a:rPr lang="en-US" dirty="0">
                <a:solidFill>
                  <a:srgbClr val="002060"/>
                </a:solidFill>
              </a:rPr>
              <a:t>- Magnet arc width referred to the pole-pitch, 0 &lt; αPM &lt; </a:t>
            </a:r>
            <a:r>
              <a:rPr lang="en-US" dirty="0" smtClean="0">
                <a:solidFill>
                  <a:srgbClr val="002060"/>
                </a:solidFill>
              </a:rPr>
              <a:t>1.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Tw </a:t>
            </a:r>
            <a:r>
              <a:rPr lang="en-US" dirty="0">
                <a:solidFill>
                  <a:srgbClr val="002060"/>
                </a:solidFill>
              </a:rPr>
              <a:t>- Winding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winding temperature of 100 ◦</a:t>
            </a:r>
            <a:r>
              <a:rPr lang="en-US" b="1" dirty="0" smtClean="0">
                <a:solidFill>
                  <a:srgbClr val="002060"/>
                </a:solidFill>
              </a:rPr>
              <a:t>C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TPM </a:t>
            </a:r>
            <a:r>
              <a:rPr lang="en-US" dirty="0">
                <a:solidFill>
                  <a:srgbClr val="002060"/>
                </a:solidFill>
              </a:rPr>
              <a:t>- Permanent magnet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b="1" dirty="0">
                <a:solidFill>
                  <a:srgbClr val="002060"/>
                </a:solidFill>
              </a:rPr>
              <a:t>100 ◦C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NdFeB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magnets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to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4884" y="4555399"/>
            <a:ext cx="772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Sıcaklık</a:t>
            </a:r>
            <a:r>
              <a:rPr lang="tr-TR" b="1" dirty="0" smtClean="0">
                <a:solidFill>
                  <a:srgbClr val="FF0000"/>
                </a:solidFill>
              </a:rPr>
              <a:t> hariç bildiğimiz şeyler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90569" y="984192"/>
            <a:ext cx="8837671" cy="2969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292" y="3785626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farklı olarak: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Bakır kaybı ve mıknatıs kaybını termal modele sokarak ısınmalara bakıyor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Bu modelde akışkan analizi ile elde edilen konveksiyon katsayısı kullanılıyor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davranışına bakılıyor (vibrasyon, gürültü, </a:t>
            </a:r>
            <a:r>
              <a:rPr lang="tr-TR" dirty="0" err="1" smtClean="0">
                <a:solidFill>
                  <a:srgbClr val="002060"/>
                </a:solidFill>
              </a:rPr>
              <a:t>üretilebilirlik</a:t>
            </a:r>
            <a:r>
              <a:rPr lang="tr-TR" dirty="0" smtClean="0">
                <a:solidFill>
                  <a:srgbClr val="002060"/>
                </a:solidFill>
              </a:rPr>
              <a:t> vb.)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modelden sürtünme kaybı, hidrolik modelden </a:t>
            </a:r>
            <a:r>
              <a:rPr lang="tr-TR" dirty="0" err="1" smtClean="0">
                <a:solidFill>
                  <a:srgbClr val="002060"/>
                </a:solidFill>
              </a:rPr>
              <a:t>rüzgarlanma</a:t>
            </a:r>
            <a:r>
              <a:rPr lang="tr-TR" dirty="0" smtClean="0">
                <a:solidFill>
                  <a:srgbClr val="002060"/>
                </a:solidFill>
              </a:rPr>
              <a:t> kaybı hesaplanıyor</a:t>
            </a:r>
          </a:p>
          <a:p>
            <a:pPr algn="just"/>
            <a:endParaRPr lang="tr-TR" dirty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Sonuç: </a:t>
            </a:r>
            <a:r>
              <a:rPr lang="tr-TR" dirty="0" smtClean="0">
                <a:solidFill>
                  <a:srgbClr val="002060"/>
                </a:solidFill>
              </a:rPr>
              <a:t>Bunların çoğuna sadece gol yememek için ihtiyaç duyarız. Onun dışında «mükemmel motor» hedeflenemediğimiz için gerek yok. </a:t>
            </a:r>
            <a:r>
              <a:rPr lang="tr-TR" dirty="0" smtClean="0">
                <a:solidFill>
                  <a:srgbClr val="002060"/>
                </a:solidFill>
              </a:rPr>
              <a:t>Girilebilecek konular: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Kayıp hesapları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Biraz termal model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Sıcaklık değerleri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Termal ile ilgili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most sensitive machine </a:t>
            </a:r>
            <a:r>
              <a:rPr lang="en-US" dirty="0" smtClean="0">
                <a:solidFill>
                  <a:srgbClr val="002060"/>
                </a:solidFill>
              </a:rPr>
              <a:t>elements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the effect of high temperatures are the </a:t>
            </a:r>
            <a:r>
              <a:rPr lang="en-US" b="1" dirty="0">
                <a:solidFill>
                  <a:srgbClr val="002060"/>
                </a:solidFill>
              </a:rPr>
              <a:t>insulation covering the copper conductors </a:t>
            </a:r>
            <a:r>
              <a:rPr lang="en-US" dirty="0">
                <a:solidFill>
                  <a:srgbClr val="002060"/>
                </a:solidFill>
              </a:rPr>
              <a:t>and the </a:t>
            </a:r>
            <a:r>
              <a:rPr lang="en-US" b="1" dirty="0">
                <a:solidFill>
                  <a:srgbClr val="002060"/>
                </a:solidFill>
              </a:rPr>
              <a:t>permanent </a:t>
            </a:r>
            <a:r>
              <a:rPr lang="en-US" b="1" dirty="0" smtClean="0">
                <a:solidFill>
                  <a:srgbClr val="002060"/>
                </a:solidFill>
              </a:rPr>
              <a:t>magnets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insulation lifetime heavily depends on the temperature, with a rule of thumb stating that </a:t>
            </a:r>
            <a:r>
              <a:rPr lang="en-US" b="1" dirty="0">
                <a:solidFill>
                  <a:srgbClr val="002060"/>
                </a:solidFill>
              </a:rPr>
              <a:t>for every 10 ◦C increase </a:t>
            </a:r>
            <a:r>
              <a:rPr lang="en-US" dirty="0">
                <a:solidFill>
                  <a:srgbClr val="002060"/>
                </a:solidFill>
              </a:rPr>
              <a:t>in temperature, the insulation </a:t>
            </a:r>
            <a:r>
              <a:rPr lang="en-US" b="1" dirty="0">
                <a:solidFill>
                  <a:srgbClr val="002060"/>
                </a:solidFill>
              </a:rPr>
              <a:t>lifetime is reduced by 50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magnetization curve varies widely with temperature, being the higher the temperature, the </a:t>
            </a:r>
            <a:r>
              <a:rPr lang="en-US" b="1" dirty="0">
                <a:solidFill>
                  <a:srgbClr val="002060"/>
                </a:solidFill>
              </a:rPr>
              <a:t>higher the risk of demagnetizing </a:t>
            </a: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magnets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Magnet</a:t>
            </a:r>
            <a:r>
              <a:rPr lang="tr-TR" dirty="0" err="1" smtClean="0">
                <a:solidFill>
                  <a:srgbClr val="002060"/>
                </a:solidFill>
              </a:rPr>
              <a:t>’lerde</a:t>
            </a:r>
            <a:r>
              <a:rPr lang="tr-TR" dirty="0" smtClean="0">
                <a:solidFill>
                  <a:srgbClr val="002060"/>
                </a:solidFill>
              </a:rPr>
              <a:t> de genelde </a:t>
            </a:r>
            <a:r>
              <a:rPr lang="tr-TR" b="1" dirty="0" smtClean="0">
                <a:solidFill>
                  <a:srgbClr val="002060"/>
                </a:solidFill>
              </a:rPr>
              <a:t>lineer</a:t>
            </a:r>
            <a:r>
              <a:rPr lang="tr-TR" dirty="0" smtClean="0">
                <a:solidFill>
                  <a:srgbClr val="002060"/>
                </a:solidFill>
              </a:rPr>
              <a:t> kabul ediliyormuş: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93" y="4124639"/>
            <a:ext cx="3089006" cy="760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2" y="5044408"/>
            <a:ext cx="8333458" cy="16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607" y="1129916"/>
            <a:ext cx="775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?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55" y="1678862"/>
            <a:ext cx="7382875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Temel hesaplar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464465"/>
            <a:ext cx="2552360" cy="249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3958989"/>
            <a:ext cx="2252832" cy="10035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r-TR" dirty="0" smtClean="0">
                    <a:solidFill>
                      <a:srgbClr val="002060"/>
                    </a:solidFill>
                  </a:rPr>
                  <a:t>Saliency yok kabul edilirse, 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tr-T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tr-TR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  <a:blipFill>
                <a:blip r:embed="rId5"/>
                <a:stretch>
                  <a:fillRect l="-77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9725"/>
          <a:stretch/>
        </p:blipFill>
        <p:spPr>
          <a:xfrm>
            <a:off x="387538" y="4912856"/>
            <a:ext cx="1455123" cy="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" y="1197109"/>
            <a:ext cx="5478236" cy="1143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5" y="2226739"/>
            <a:ext cx="5234341" cy="13828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4497" y="3740596"/>
            <a:ext cx="8806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minimum stator yoke thickness to slot height ratio of </a:t>
            </a:r>
            <a:r>
              <a:rPr lang="en-US" dirty="0" err="1">
                <a:solidFill>
                  <a:srgbClr val="002060"/>
                </a:solidFill>
              </a:rPr>
              <a:t>hy,s</a:t>
            </a:r>
            <a:r>
              <a:rPr lang="en-US" dirty="0">
                <a:solidFill>
                  <a:srgbClr val="002060"/>
                </a:solidFill>
              </a:rPr>
              <a:t>/h = 0.25 has been </a:t>
            </a:r>
            <a:r>
              <a:rPr lang="en-US" dirty="0" smtClean="0">
                <a:solidFill>
                  <a:srgbClr val="002060"/>
                </a:solidFill>
              </a:rPr>
              <a:t>imposed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!!!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a PMSM, having a small air-gap helps saving magnet material, but at the same time, </a:t>
            </a:r>
            <a:r>
              <a:rPr lang="en-US" b="1" dirty="0">
                <a:solidFill>
                  <a:srgbClr val="002060"/>
                </a:solidFill>
              </a:rPr>
              <a:t>increases iron losses </a:t>
            </a:r>
            <a:r>
              <a:rPr lang="en-US" dirty="0">
                <a:solidFill>
                  <a:srgbClr val="002060"/>
                </a:solidFill>
              </a:rPr>
              <a:t>due to slot </a:t>
            </a:r>
            <a:r>
              <a:rPr lang="en-US" dirty="0" err="1">
                <a:solidFill>
                  <a:srgbClr val="002060"/>
                </a:solidFill>
              </a:rPr>
              <a:t>permeance</a:t>
            </a:r>
            <a:r>
              <a:rPr lang="en-US" dirty="0">
                <a:solidFill>
                  <a:srgbClr val="002060"/>
                </a:solidFill>
              </a:rPr>
              <a:t> and armature MMF harmonics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b="1" dirty="0" smtClean="0">
                <a:solidFill>
                  <a:srgbClr val="002060"/>
                </a:solidFill>
              </a:rPr>
              <a:t>R düşüyor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9313" b="10778"/>
          <a:stretch/>
        </p:blipFill>
        <p:spPr>
          <a:xfrm>
            <a:off x="243895" y="4900691"/>
            <a:ext cx="3683126" cy="625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4900691"/>
            <a:ext cx="1270907" cy="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73999"/>
            <a:ext cx="8806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Embrace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505"/>
          <a:stretch/>
        </p:blipFill>
        <p:spPr>
          <a:xfrm>
            <a:off x="91168" y="1477736"/>
            <a:ext cx="4244068" cy="228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4152"/>
          <a:stretch/>
        </p:blipFill>
        <p:spPr>
          <a:xfrm>
            <a:off x="4572000" y="1523977"/>
            <a:ext cx="2359479" cy="1043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327"/>
          <a:stretch/>
        </p:blipFill>
        <p:spPr>
          <a:xfrm>
            <a:off x="4572000" y="2772881"/>
            <a:ext cx="2291443" cy="633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5" y="3690931"/>
            <a:ext cx="4223659" cy="31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36" y="3859105"/>
            <a:ext cx="4585144" cy="2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08910"/>
              </p:ext>
            </p:extLst>
          </p:nvPr>
        </p:nvGraphicFramePr>
        <p:xfrm>
          <a:off x="234883" y="989133"/>
          <a:ext cx="845191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52">
                  <a:extLst>
                    <a:ext uri="{9D8B030D-6E8A-4147-A177-3AD203B41FA5}">
                      <a16:colId xmlns:a16="http://schemas.microsoft.com/office/drawing/2014/main" val="2112173830"/>
                    </a:ext>
                  </a:extLst>
                </a:gridCol>
                <a:gridCol w="1298121">
                  <a:extLst>
                    <a:ext uri="{9D8B030D-6E8A-4147-A177-3AD203B41FA5}">
                      <a16:colId xmlns:a16="http://schemas.microsoft.com/office/drawing/2014/main" val="2340201025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660291999"/>
                    </a:ext>
                  </a:extLst>
                </a:gridCol>
                <a:gridCol w="1713396">
                  <a:extLst>
                    <a:ext uri="{9D8B030D-6E8A-4147-A177-3AD203B41FA5}">
                      <a16:colId xmlns:a16="http://schemas.microsoft.com/office/drawing/2014/main" val="906156498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4248816213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241841180"/>
                    </a:ext>
                  </a:extLst>
                </a:gridCol>
              </a:tblGrid>
              <a:tr h="15759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1218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Elect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62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Module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Negligible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191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Layer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Coil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throw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yq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097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Slot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Qs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Overlap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734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0.9877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0.933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243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Speed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Nr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(b)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(2p,Q)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035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Frequency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force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0905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778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Power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1.7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Very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203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DC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Bus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Vdc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300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order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harm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541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volt,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Vph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Vrms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86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876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Dos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166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2.6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7.7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752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La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135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PD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0.65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1.04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43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A, J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7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38" y="1073999"/>
            <a:ext cx="6813309" cy="323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4" y="4305414"/>
            <a:ext cx="7936224" cy="2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5252</TotalTime>
  <Words>5982</Words>
  <Application>Microsoft Office PowerPoint</Application>
  <PresentationFormat>On-screen Show (4:3)</PresentationFormat>
  <Paragraphs>855</Paragraphs>
  <Slides>86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405</cp:revision>
  <dcterms:created xsi:type="dcterms:W3CDTF">2017-10-01T19:36:44Z</dcterms:created>
  <dcterms:modified xsi:type="dcterms:W3CDTF">2018-10-20T12:15:41Z</dcterms:modified>
</cp:coreProperties>
</file>